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4"/>
    <p:sldMasterId id="2147483671" r:id="rId5"/>
  </p:sldMasterIdLst>
  <p:notesMasterIdLst>
    <p:notesMasterId r:id="rId7"/>
  </p:notesMasterIdLst>
  <p:sldIdLst>
    <p:sldId id="256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86" y="46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c8744fd2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2c8744fd2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81" y="58313"/>
            <a:ext cx="1235869" cy="66010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/>
          <p:nvPr/>
        </p:nvSpPr>
        <p:spPr>
          <a:xfrm>
            <a:off x="1196665" y="800100"/>
            <a:ext cx="3343275" cy="21145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  <a:endParaRPr sz="1100" dirty="0"/>
          </a:p>
          <a:p>
            <a:pPr marL="171450" marR="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Confined space management relies on manual tracking, paper-based entry permits, and demanding 1:1 safety attendant ratios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intensive manual processes create administrative friction and limit real-time situational awareness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Delayed hazard detection in complex environments presents an elevated risk to personnel and forces a reactive safety posture</a:t>
            </a:r>
            <a:endParaRPr sz="90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/>
          <p:nvPr/>
        </p:nvSpPr>
        <p:spPr>
          <a:xfrm>
            <a:off x="1200151" y="2979523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 SOLUTION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dk1"/>
                </a:solidFill>
              </a:rPr>
              <a:t>Aptima’s Confined Spaces Monitoring System (CSMS) leverages the secure </a:t>
            </a:r>
            <a:r>
              <a:rPr lang="en-US" sz="900" dirty="0" err="1">
                <a:solidFill>
                  <a:schemeClr val="dk1"/>
                </a:solidFill>
              </a:rPr>
              <a:t>Ironpipe</a:t>
            </a:r>
            <a:r>
              <a:rPr lang="en-US" sz="900" baseline="30000" dirty="0" err="1">
                <a:solidFill>
                  <a:schemeClr val="dk1"/>
                </a:solidFill>
              </a:rPr>
              <a:t>TM</a:t>
            </a:r>
            <a:r>
              <a:rPr lang="en-US" sz="900" dirty="0">
                <a:solidFill>
                  <a:schemeClr val="dk1"/>
                </a:solidFill>
              </a:rPr>
              <a:t> IoT data management platform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dk1"/>
                </a:solidFill>
              </a:rPr>
              <a:t>Integrates ruggedized continuous gas monitors and personnel wearables via a secure local mesh network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dk1"/>
                </a:solidFill>
              </a:rPr>
              <a:t>Transmits synchronized, real-time sensor data to the digital Canary application for centralized monitoring</a:t>
            </a:r>
          </a:p>
        </p:txBody>
      </p:sp>
      <p:sp>
        <p:nvSpPr>
          <p:cNvPr id="132" name="Google Shape;132;p25"/>
          <p:cNvSpPr/>
          <p:nvPr/>
        </p:nvSpPr>
        <p:spPr>
          <a:xfrm>
            <a:off x="4600576" y="800100"/>
            <a:ext cx="3343275" cy="211455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dk1"/>
                </a:solidFill>
              </a:rPr>
              <a:t>Workforce Safety</a:t>
            </a:r>
            <a:r>
              <a:rPr lang="en-US" sz="900" dirty="0">
                <a:solidFill>
                  <a:schemeClr val="dk1"/>
                </a:solidFill>
              </a:rPr>
              <a:t>: Provides continuous atmospheric monitoring and instant automated alerts when hazardous gas thresholds are breached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dk1"/>
                </a:solidFill>
              </a:rPr>
              <a:t>Maximized Efficiency</a:t>
            </a:r>
            <a:r>
              <a:rPr lang="en-US" sz="900" dirty="0">
                <a:solidFill>
                  <a:schemeClr val="dk1"/>
                </a:solidFill>
              </a:rPr>
              <a:t>: Allows a single Remote Safety Attendant to securely monitor multiple confined spaces simultaneously</a:t>
            </a:r>
          </a:p>
          <a:p>
            <a:pPr marL="171450" lvl="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dk1"/>
                </a:solidFill>
              </a:rPr>
              <a:t>Digital Compliance</a:t>
            </a:r>
            <a:r>
              <a:rPr lang="en-US" sz="900" dirty="0">
                <a:solidFill>
                  <a:schemeClr val="dk1"/>
                </a:solidFill>
              </a:rPr>
              <a:t>: Replaces error-prone manual logs with digitized entry permits and unalterable records for instant audit verification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4600576" y="2975582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GRAPHIC</a:t>
            </a:r>
            <a:endParaRPr sz="1100" dirty="0"/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34" name="Google Shape;134;p25"/>
          <p:cNvSpPr txBox="1"/>
          <p:nvPr/>
        </p:nvSpPr>
        <p:spPr>
          <a:xfrm>
            <a:off x="3125478" y="171450"/>
            <a:ext cx="2828925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Aptima, Inc.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Confined Spaces Monitoring System</a:t>
            </a:r>
            <a:endParaRPr sz="1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F9134-6EAA-97C9-E014-95511B11C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0"/>
          <a:stretch>
            <a:fillRect/>
          </a:stretch>
        </p:blipFill>
        <p:spPr bwMode="auto">
          <a:xfrm>
            <a:off x="4692169" y="3227041"/>
            <a:ext cx="3035484" cy="17450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5DBEE25E7DF4B9D6BE891F54E8103" ma:contentTypeVersion="19" ma:contentTypeDescription="Create a new document." ma:contentTypeScope="" ma:versionID="509cd90c178193cd6bb0222502374ecf">
  <xsd:schema xmlns:xsd="http://www.w3.org/2001/XMLSchema" xmlns:xs="http://www.w3.org/2001/XMLSchema" xmlns:p="http://schemas.microsoft.com/office/2006/metadata/properties" xmlns:ns2="6621efc0-e65c-418b-b94a-c0d61191193b" xmlns:ns3="2cc7f50d-830d-4209-a0c8-010ffb9f61c4" targetNamespace="http://schemas.microsoft.com/office/2006/metadata/properties" ma:root="true" ma:fieldsID="214d2921bed6323cc23903bb26c4f55a" ns2:_="" ns3:_="">
    <xsd:import namespace="6621efc0-e65c-418b-b94a-c0d61191193b"/>
    <xsd:import namespace="2cc7f50d-830d-4209-a0c8-010ffb9f61c4"/>
    <xsd:element name="properties">
      <xsd:complexType>
        <xsd:sequence>
          <xsd:element name="documentManagement">
            <xsd:complexType>
              <xsd:all>
                <xsd:element ref="ns2:imagepreview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1efc0-e65c-418b-b94a-c0d61191193b" elementFormDefault="qualified">
    <xsd:import namespace="http://schemas.microsoft.com/office/2006/documentManagement/types"/>
    <xsd:import namespace="http://schemas.microsoft.com/office/infopath/2007/PartnerControls"/>
    <xsd:element name="imagepreview" ma:index="2" nillable="true" ma:displayName="image preview" ma:format="Thumbnail" ma:internalName="imagepreview" ma:readOnly="false">
      <xsd:simpleType>
        <xsd:restriction base="dms:Unknown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2ee2a2-ecfd-4032-8338-2bd4145f50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7f50d-830d-4209-a0c8-010ffb9f61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372d691c-8f0a-4f26-9ca8-3e8661256e2b}" ma:internalName="TaxCatchAll" ma:showField="CatchAllData" ma:web="2cc7f50d-830d-4209-a0c8-010ffb9f61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preview xmlns="6621efc0-e65c-418b-b94a-c0d61191193b" xsi:nil="true"/>
    <TaxCatchAll xmlns="2cc7f50d-830d-4209-a0c8-010ffb9f61c4" xsi:nil="true"/>
    <lcf76f155ced4ddcb4097134ff3c332f xmlns="6621efc0-e65c-418b-b94a-c0d61191193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B12BB4-2090-4BC5-83F8-8E3ED8615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21efc0-e65c-418b-b94a-c0d61191193b"/>
    <ds:schemaRef ds:uri="2cc7f50d-830d-4209-a0c8-010ffb9f61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7F8A22-AF24-42B1-B3D5-4A51B275B5C9}">
  <ds:schemaRefs>
    <ds:schemaRef ds:uri="http://schemas.microsoft.com/office/2006/metadata/properties"/>
    <ds:schemaRef ds:uri="http://schemas.microsoft.com/office/infopath/2007/PartnerControls"/>
    <ds:schemaRef ds:uri="6621efc0-e65c-418b-b94a-c0d61191193b"/>
    <ds:schemaRef ds:uri="2cc7f50d-830d-4209-a0c8-010ffb9f61c4"/>
  </ds:schemaRefs>
</ds:datastoreItem>
</file>

<file path=customXml/itemProps3.xml><?xml version="1.0" encoding="utf-8"?>
<ds:datastoreItem xmlns:ds="http://schemas.openxmlformats.org/officeDocument/2006/customXml" ds:itemID="{61B02E84-FFAC-4144-AF6A-33FDF55A6CE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0b8bdd8-d286-4b74-bc5c-a60cf60f6939}" enabled="1" method="Standard" siteId="{f84861f0-b682-4e29-8d67-014158fc40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157</Words>
  <Application>Microsoft Office PowerPoint</Application>
  <PresentationFormat>On-screen Show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Belaire, Candice</dc:creator>
  <cp:lastModifiedBy>Kevin Durkee</cp:lastModifiedBy>
  <cp:revision>4</cp:revision>
  <dcterms:modified xsi:type="dcterms:W3CDTF">2026-08-06T22:57:36Z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0x0101007A75DBEE25E7DF4B9D6BE891F54E8103</vt:lpwstr>
  </property>
</Properties>
</file>