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4"/>
    <p:sldMasterId id="2147483671" r:id="rId5"/>
  </p:sldMasterIdLst>
  <p:notesMasterIdLst>
    <p:notesMasterId r:id="rId7"/>
  </p:notesMasterIdLst>
  <p:sldIdLst>
    <p:sldId id="256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68" y="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2c8744fd2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22c8744fd2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mbientsensetech.com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Brian@AmbientSenseTech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81" y="58313"/>
            <a:ext cx="1235869" cy="66010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/>
          <p:nvPr/>
        </p:nvSpPr>
        <p:spPr>
          <a:xfrm>
            <a:off x="1196665" y="800100"/>
            <a:ext cx="3343275" cy="21145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PROBLEM STATEMENT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88900" marR="0" lvl="0" indent="-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Roboto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Reactive, manual inspections miss early corrosion → downtime, high maintenance, system failures. </a:t>
            </a:r>
          </a:p>
          <a:p>
            <a:pPr marL="88900" marR="0" lvl="0" indent="-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Roboto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Corrosion mitigation is $20.6B/yr for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DoW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88900" marR="0" lvl="0" indent="-88900" algn="l" rtl="0">
              <a:spcBef>
                <a:spcPts val="0"/>
              </a:spcBef>
              <a:spcAft>
                <a:spcPts val="0"/>
              </a:spcAft>
              <a:buNone/>
            </a:pPr>
            <a:endParaRPr sz="9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5"/>
          <p:cNvSpPr/>
          <p:nvPr/>
        </p:nvSpPr>
        <p:spPr>
          <a:xfrm>
            <a:off x="1200151" y="2979523"/>
            <a:ext cx="3343275" cy="2057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TECHNOLOGY SOLUTION</a:t>
            </a:r>
          </a:p>
          <a:p>
            <a:pPr marL="88900" marR="0" lvl="0" indent="-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Roboto"/>
              <a:buChar char="•"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Affordable, scalable active and passive RFID corrosion sensors and AI predictive models enable operations to get real data on corrosion</a:t>
            </a:r>
          </a:p>
          <a:p>
            <a:pPr marL="88900" marR="0" lvl="0" indent="-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Roboto"/>
              <a:buChar char="•"/>
              <a:tabLst/>
              <a:defRPr/>
            </a:pPr>
            <a:r>
              <a:rPr lang="en-US" sz="1050" dirty="0">
                <a:latin typeface="Roboto"/>
                <a:ea typeface="Roboto"/>
                <a:cs typeface="Roboto"/>
                <a:sym typeface="Roboto"/>
              </a:rPr>
              <a:t>Op</a:t>
            </a:r>
            <a:r>
              <a:rPr kumimoji="0" lang="en-US" sz="105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timize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maintenance ROI, decrease downtime, avoid catastrophic failures, predictive maintenance.</a:t>
            </a:r>
            <a:endParaRPr kumimoji="0" lang="en-US" sz="105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1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Dual-use Applications: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88900" marR="0" lvl="0" indent="-25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5"/>
          <p:cNvSpPr/>
          <p:nvPr/>
        </p:nvSpPr>
        <p:spPr>
          <a:xfrm>
            <a:off x="4600576" y="800100"/>
            <a:ext cx="3343275" cy="211455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BENEFITS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88900" marR="0" lvl="0" indent="-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Roboto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Reduce corrosion sustainment costs by up to 30%</a:t>
            </a:r>
          </a:p>
          <a:p>
            <a:pPr marL="88900" marR="0" lvl="0" indent="-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Roboto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25–50% fewer unscheduled maintenance events</a:t>
            </a:r>
          </a:p>
          <a:p>
            <a:pPr marL="88900" marR="0" lvl="0" indent="-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Roboto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Low-cost ($25-$75 per unit) solution scalable</a:t>
            </a:r>
          </a:p>
          <a:p>
            <a:pPr marL="88900" marR="0" lvl="0" indent="-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Roboto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Large data sets -&gt; AI based prediction models </a:t>
            </a:r>
          </a:p>
          <a:p>
            <a:pPr marL="1905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tabLst/>
              <a:defRPr/>
            </a:pP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88900" marR="0" lvl="0" indent="-25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5"/>
          <p:cNvSpPr/>
          <p:nvPr/>
        </p:nvSpPr>
        <p:spPr>
          <a:xfrm>
            <a:off x="4600576" y="2975582"/>
            <a:ext cx="3343275" cy="205740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88900" marR="0" lvl="0" indent="-88900" algn="ctr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134" name="Google Shape;134;p25"/>
          <p:cNvSpPr txBox="1"/>
          <p:nvPr/>
        </p:nvSpPr>
        <p:spPr>
          <a:xfrm>
            <a:off x="1872689" y="98300"/>
            <a:ext cx="5661965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AmbientSense Technologies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Corrosion Monitoring: Affordable Sensors &amp; AI Predictive Software for Cost Optimization and Predictive Maintenance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1E43EA-A7BC-98AF-7ADC-5CA992AC3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951" y="3152851"/>
            <a:ext cx="2218946" cy="11521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96F241-234F-BFEC-A28B-4D9063E8A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7977" y="3088766"/>
            <a:ext cx="1105311" cy="150883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064F65-17A8-1D01-3729-38F3E4FEEDC0}"/>
              </a:ext>
            </a:extLst>
          </p:cNvPr>
          <p:cNvCxnSpPr>
            <a:cxnSpLocks/>
          </p:cNvCxnSpPr>
          <p:nvPr/>
        </p:nvCxnSpPr>
        <p:spPr>
          <a:xfrm>
            <a:off x="5466575" y="3745766"/>
            <a:ext cx="102569" cy="101149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7E095F2-F44C-C319-9157-BB978FDCDB2B}"/>
              </a:ext>
            </a:extLst>
          </p:cNvPr>
          <p:cNvCxnSpPr>
            <a:cxnSpLocks/>
          </p:cNvCxnSpPr>
          <p:nvPr/>
        </p:nvCxnSpPr>
        <p:spPr>
          <a:xfrm>
            <a:off x="5472973" y="3493688"/>
            <a:ext cx="120693" cy="51059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E97F30-9913-D723-63BF-8590895C8D4C}"/>
              </a:ext>
            </a:extLst>
          </p:cNvPr>
          <p:cNvCxnSpPr>
            <a:cxnSpLocks/>
          </p:cNvCxnSpPr>
          <p:nvPr/>
        </p:nvCxnSpPr>
        <p:spPr>
          <a:xfrm>
            <a:off x="5967779" y="3517722"/>
            <a:ext cx="431901" cy="48656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2D4265-B56D-C5B7-EE5B-F9E3345384FB}"/>
              </a:ext>
            </a:extLst>
          </p:cNvPr>
          <p:cNvCxnSpPr>
            <a:cxnSpLocks/>
          </p:cNvCxnSpPr>
          <p:nvPr/>
        </p:nvCxnSpPr>
        <p:spPr>
          <a:xfrm>
            <a:off x="6016712" y="3755923"/>
            <a:ext cx="424363" cy="989885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EC08ED4-47E3-EBEA-4DAD-621D033836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3655" y="4004282"/>
            <a:ext cx="867420" cy="76733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7E88B77-D297-5914-C924-FCDD2A2F0291}"/>
              </a:ext>
            </a:extLst>
          </p:cNvPr>
          <p:cNvSpPr txBox="1"/>
          <p:nvPr/>
        </p:nvSpPr>
        <p:spPr>
          <a:xfrm>
            <a:off x="4613531" y="4225615"/>
            <a:ext cx="100454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9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Corrosion Sensor Illustration</a:t>
            </a:r>
            <a:endParaRPr lang="en-US" sz="2000" b="1" dirty="0">
              <a:effectLst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72F788-B684-BD0F-819D-63A2A2140D50}"/>
              </a:ext>
            </a:extLst>
          </p:cNvPr>
          <p:cNvSpPr txBox="1"/>
          <p:nvPr/>
        </p:nvSpPr>
        <p:spPr>
          <a:xfrm>
            <a:off x="6721953" y="4658535"/>
            <a:ext cx="11053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en-US" sz="9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Reading a corrosion sensor</a:t>
            </a:r>
            <a:endParaRPr lang="en-US" sz="2000" b="1" dirty="0">
              <a:effectLst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029792B-640C-8AFB-1E9A-B422F820406F}"/>
              </a:ext>
            </a:extLst>
          </p:cNvPr>
          <p:cNvSpPr txBox="1"/>
          <p:nvPr/>
        </p:nvSpPr>
        <p:spPr>
          <a:xfrm>
            <a:off x="4945075" y="4770931"/>
            <a:ext cx="18229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9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Closeup of corrosion detection</a:t>
            </a:r>
            <a:endParaRPr lang="en-US" sz="2000" b="1" dirty="0">
              <a:effectLst/>
            </a:endParaRPr>
          </a:p>
        </p:txBody>
      </p:sp>
      <p:sp>
        <p:nvSpPr>
          <p:cNvPr id="49" name="Google Shape;73;p18">
            <a:extLst>
              <a:ext uri="{FF2B5EF4-FFF2-40B4-BE49-F238E27FC236}">
                <a16:creationId xmlns:a16="http://schemas.microsoft.com/office/drawing/2014/main" id="{8244949E-5998-541C-48CB-57B8C74CB5E5}"/>
              </a:ext>
            </a:extLst>
          </p:cNvPr>
          <p:cNvSpPr txBox="1">
            <a:spLocks/>
          </p:cNvSpPr>
          <p:nvPr/>
        </p:nvSpPr>
        <p:spPr>
          <a:xfrm>
            <a:off x="6114048" y="4901714"/>
            <a:ext cx="30834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857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Roboto Mono"/>
              <a:buChar char="●"/>
              <a:defRPr sz="900" b="0" i="0" u="none" strike="noStrike" cap="none" spc="0">
                <a:solidFill>
                  <a:schemeClr val="lt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2857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Roboto Mono"/>
              <a:buChar char="○"/>
              <a:defRPr sz="900" b="0" i="0" u="none" strike="noStrike" cap="none" spc="0">
                <a:solidFill>
                  <a:schemeClr val="lt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2857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Roboto Mono"/>
              <a:buChar char="■"/>
              <a:defRPr sz="900" b="0" i="0" u="none" strike="noStrike" cap="none" spc="0">
                <a:solidFill>
                  <a:schemeClr val="lt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2857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Roboto Mono"/>
              <a:buChar char="●"/>
              <a:defRPr sz="900" b="0" i="0" u="none" strike="noStrike" cap="none" spc="0">
                <a:solidFill>
                  <a:schemeClr val="lt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2857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Roboto Mono"/>
              <a:buChar char="○"/>
              <a:defRPr sz="900" b="0" i="0" u="none" strike="noStrike" cap="none" spc="0">
                <a:solidFill>
                  <a:schemeClr val="lt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2857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Roboto Mono"/>
              <a:buChar char="■"/>
              <a:defRPr sz="900" b="0" i="0" u="none" strike="noStrike" cap="none" spc="0">
                <a:solidFill>
                  <a:schemeClr val="lt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2857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Roboto Mono"/>
              <a:buChar char="●"/>
              <a:defRPr sz="900" b="0" i="0" u="none" strike="noStrike" cap="none" spc="0">
                <a:solidFill>
                  <a:schemeClr val="lt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2857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Roboto Mono"/>
              <a:buChar char="○"/>
              <a:defRPr sz="900" b="0" i="0" u="none" strike="noStrike" cap="none" spc="0">
                <a:solidFill>
                  <a:schemeClr val="lt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28575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Roboto Mono"/>
              <a:buChar char="■"/>
              <a:defRPr sz="900" b="0" i="0" u="none" strike="noStrike" cap="none" spc="0">
                <a:solidFill>
                  <a:schemeClr val="lt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CAEB0"/>
              </a:buClr>
              <a:buSzPts val="900"/>
              <a:buFont typeface="Roboto Mono"/>
              <a:buNone/>
              <a:tabLst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 Mono"/>
              <a:ea typeface="Roboto Mono"/>
              <a:sym typeface="Roboto Mono"/>
            </a:endParaRPr>
          </a:p>
          <a:p>
            <a:pPr marL="0" marR="0" lvl="0" indent="0" algn="r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CAEB0"/>
              </a:buClr>
              <a:buSzPts val="900"/>
              <a:buFont typeface="Roboto Mono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sym typeface="Roboto Mono"/>
              </a:rPr>
              <a:t>AmbientSense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 Mono"/>
                <a:ea typeface="Roboto Mono"/>
                <a:sym typeface="Roboto Mono"/>
              </a:rPr>
              <a:t> Technologies Inc. – Confidential and Proprietary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BCAEB0"/>
              </a:solidFill>
              <a:effectLst/>
              <a:uLnTx/>
              <a:uFillTx/>
              <a:latin typeface="Roboto Mono"/>
              <a:ea typeface="Roboto Mono"/>
              <a:sym typeface="Roboto Mono"/>
            </a:endParaRPr>
          </a:p>
        </p:txBody>
      </p:sp>
      <p:sp>
        <p:nvSpPr>
          <p:cNvPr id="50" name="Google Shape;74;p18">
            <a:extLst>
              <a:ext uri="{FF2B5EF4-FFF2-40B4-BE49-F238E27FC236}">
                <a16:creationId xmlns:a16="http://schemas.microsoft.com/office/drawing/2014/main" id="{F0129EFF-589B-E017-4CE0-DE17A2901A92}"/>
              </a:ext>
            </a:extLst>
          </p:cNvPr>
          <p:cNvSpPr txBox="1"/>
          <p:nvPr/>
        </p:nvSpPr>
        <p:spPr>
          <a:xfrm>
            <a:off x="4519370" y="-21948"/>
            <a:ext cx="4607100" cy="22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1550" tIns="30775" rIns="61550" bIns="30775" anchor="t" anchorCtr="0">
            <a:spAutoFit/>
          </a:bodyPr>
          <a:lstStyle/>
          <a:p>
            <a:pPr algn="ctr">
              <a:lnSpc>
                <a:spcPct val="115000"/>
              </a:lnSpc>
              <a:buSzPts val="900"/>
            </a:pPr>
            <a:r>
              <a:rPr lang="en" sz="900" b="1" u="sng" dirty="0">
                <a:solidFill>
                  <a:srgbClr val="F15822"/>
                </a:solidFill>
                <a:latin typeface="Roboto Mono"/>
                <a:ea typeface="Roboto Mono"/>
                <a:cs typeface="Roboto Mono"/>
                <a:sym typeface="Roboto Mon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Mandy@AmbientSenseTech.com</a:t>
            </a:r>
            <a:r>
              <a:rPr lang="en" sz="900" b="1" dirty="0">
                <a:latin typeface="Roboto"/>
                <a:ea typeface="Roboto"/>
                <a:cs typeface="Roboto"/>
                <a:sym typeface="Roboto"/>
              </a:rPr>
              <a:t> - (503) 708-0903 - </a:t>
            </a:r>
            <a:r>
              <a:rPr lang="en" sz="900" b="1" u="sng" dirty="0">
                <a:solidFill>
                  <a:srgbClr val="F15822"/>
                </a:solidFill>
                <a:latin typeface="Roboto Mono"/>
                <a:ea typeface="Roboto Mono"/>
                <a:cs typeface="Roboto Mono"/>
                <a:sym typeface="Roboto Mono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www.AmbientSenseTech.com</a:t>
            </a:r>
            <a:endParaRPr sz="1500" dirty="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7A0A055-D57F-A3EE-EBE8-4815F564F96E}"/>
              </a:ext>
            </a:extLst>
          </p:cNvPr>
          <p:cNvGrpSpPr/>
          <p:nvPr/>
        </p:nvGrpSpPr>
        <p:grpSpPr>
          <a:xfrm>
            <a:off x="1195640" y="4182854"/>
            <a:ext cx="3343276" cy="848620"/>
            <a:chOff x="4699149" y="2037800"/>
            <a:chExt cx="3343276" cy="848620"/>
          </a:xfrm>
        </p:grpSpPr>
        <p:graphicFrame>
          <p:nvGraphicFramePr>
            <p:cNvPr id="57" name="Google Shape;80;p18">
              <a:extLst>
                <a:ext uri="{FF2B5EF4-FFF2-40B4-BE49-F238E27FC236}">
                  <a16:creationId xmlns:a16="http://schemas.microsoft.com/office/drawing/2014/main" id="{0088859E-2ADA-8572-CCA3-7FB63B05CED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64355219"/>
                </p:ext>
              </p:extLst>
            </p:nvPr>
          </p:nvGraphicFramePr>
          <p:xfrm>
            <a:off x="4699149" y="2037800"/>
            <a:ext cx="3343276" cy="848620"/>
          </p:xfrm>
          <a:graphic>
            <a:graphicData uri="http://schemas.openxmlformats.org/drawingml/2006/table">
              <a:tbl>
                <a:tblPr>
                  <a:noFill/>
                </a:tblPr>
                <a:tblGrid>
                  <a:gridCol w="642504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68663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1254743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165824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1111542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</a:tblGrid>
                <a:tr h="287150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" sz="900" b="1" u="none" strike="noStrike" cap="none">
                            <a:latin typeface="Roboto"/>
                            <a:ea typeface="Roboto"/>
                            <a:cs typeface="Roboto"/>
                            <a:sym typeface="Roboto"/>
                          </a:rPr>
                          <a:t>Mitigation ROI</a:t>
                        </a:r>
                        <a:endParaRPr sz="900" b="1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 rowSpan="3"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chemeClr val="dk1"/>
                          </a:buClr>
                          <a:buSzPts val="900"/>
                          <a:buFont typeface="Arial"/>
                          <a:buNone/>
                        </a:pPr>
                        <a:endParaRPr sz="900" u="none" strike="noStrike" cap="none">
                          <a:highlight>
                            <a:schemeClr val="accent1"/>
                          </a:highlight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F8EBEE"/>
                      </a:solidFill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" sz="900" u="none" strike="noStrike" cap="none" dirty="0">
                            <a:latin typeface="Roboto"/>
                            <a:ea typeface="Roboto"/>
                            <a:cs typeface="Roboto"/>
                            <a:sym typeface="Roboto"/>
                          </a:rPr>
                          <a:t>Compartments, containers</a:t>
                        </a:r>
                        <a:endParaRPr sz="900" u="none" strike="noStrike" cap="none" dirty="0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F8EBEE"/>
                      </a:solidFill>
                    </a:tcPr>
                  </a:tc>
                  <a:tc rowSpan="3"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endParaRPr sz="900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BCAEB0"/>
                      </a:solidFill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" sz="900" u="none" strike="noStrike" cap="none" dirty="0">
                            <a:latin typeface="Roboto"/>
                            <a:ea typeface="Roboto"/>
                            <a:cs typeface="Roboto"/>
                            <a:sym typeface="Roboto"/>
                          </a:rPr>
                          <a:t>Shipping containers, stored equip</a:t>
                        </a:r>
                        <a:endParaRPr sz="900" u="none" strike="noStrike" cap="none" dirty="0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BCAEB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287150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" sz="900" b="1" u="none" strike="noStrike" cap="none">
                            <a:latin typeface="Roboto"/>
                            <a:ea typeface="Roboto"/>
                            <a:cs typeface="Roboto"/>
                            <a:sym typeface="Roboto"/>
                          </a:rPr>
                          <a:t>Corrosion Alarm</a:t>
                        </a:r>
                        <a:endParaRPr sz="900" b="1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" sz="900" u="none" strike="noStrike" cap="none" dirty="0">
                            <a:solidFill>
                              <a:srgbClr val="000000"/>
                            </a:solidFill>
                            <a:latin typeface="Roboto"/>
                            <a:ea typeface="Roboto"/>
                            <a:cs typeface="Roboto"/>
                            <a:sym typeface="Roboto"/>
                          </a:rPr>
                          <a:t>Prepositioned equip,, wrapped equip</a:t>
                        </a:r>
                        <a:endParaRPr sz="900" u="none" strike="noStrike" cap="none" dirty="0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F8EBEE"/>
                      </a:solidFill>
                    </a:tcPr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" sz="900" u="none" strike="noStrike" cap="none" dirty="0">
                            <a:solidFill>
                              <a:srgbClr val="000000"/>
                            </a:solidFill>
                            <a:latin typeface="Roboto"/>
                            <a:ea typeface="Roboto"/>
                            <a:cs typeface="Roboto"/>
                            <a:sym typeface="Roboto"/>
                          </a:rPr>
                          <a:t>Shipping container, storage unit</a:t>
                        </a:r>
                        <a:endParaRPr sz="900" u="none" strike="noStrike" cap="none" dirty="0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BCAEB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265325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" sz="900" b="1" u="none" strike="noStrike" cap="none">
                            <a:latin typeface="Roboto"/>
                            <a:ea typeface="Roboto"/>
                            <a:cs typeface="Roboto"/>
                            <a:sym typeface="Roboto"/>
                          </a:rPr>
                          <a:t>Precision Monitor</a:t>
                        </a:r>
                        <a:endParaRPr sz="900" b="1" u="none" strike="noStrike" cap="none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" sz="900" u="none" strike="noStrike" cap="none" dirty="0">
                            <a:latin typeface="Roboto"/>
                            <a:ea typeface="Roboto"/>
                            <a:cs typeface="Roboto"/>
                            <a:sym typeface="Roboto"/>
                          </a:rPr>
                          <a:t>Warehouses, bases, field storage</a:t>
                        </a:r>
                        <a:endParaRPr sz="900" u="none" strike="noStrike" cap="none" dirty="0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F8EBEE"/>
                      </a:solidFill>
                    </a:tcPr>
                  </a:tc>
                  <a:tc vMerge="1">
                    <a:txBody>
                      <a:bodyPr/>
                      <a:lstStyle/>
                      <a:p>
                        <a:endParaRPr lang="en-US"/>
                      </a:p>
                    </a:txBody>
                    <a:tcPr/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tx1"/>
                            </a:solidFill>
                            <a:latin typeface="Arial"/>
                            <a:sym typeface="Arial"/>
                          </a:defRPr>
                        </a:lvl9pPr>
                      </a:lstStyle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100"/>
                          <a:buFont typeface="Arial"/>
                          <a:buNone/>
                        </a:pPr>
                        <a:r>
                          <a:rPr lang="en" sz="900" u="none" strike="noStrike" cap="none" dirty="0">
                            <a:latin typeface="Roboto"/>
                            <a:ea typeface="Roboto"/>
                            <a:cs typeface="Roboto"/>
                            <a:sym typeface="Roboto"/>
                          </a:rPr>
                          <a:t>Factories, refineries</a:t>
                        </a:r>
                        <a:endParaRPr sz="900" u="none" strike="noStrike" cap="none" dirty="0">
                          <a:latin typeface="Roboto"/>
                          <a:ea typeface="Roboto"/>
                          <a:cs typeface="Roboto"/>
                          <a:sym typeface="Roboto"/>
                        </a:endParaRPr>
                      </a:p>
                    </a:txBody>
                    <a:tcPr marL="68575" marR="0" marT="0" marB="0">
                      <a:lnL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L>
                      <a:lnR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R>
                      <a:lnT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4300" cap="flat" cmpd="sng">
                        <a:solidFill>
                          <a:srgbClr val="575857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BCAEB0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</a:tbl>
            </a:graphicData>
          </a:graphic>
        </p:graphicFrame>
        <p:sp>
          <p:nvSpPr>
            <p:cNvPr id="58" name="Google Shape;95;p18">
              <a:extLst>
                <a:ext uri="{FF2B5EF4-FFF2-40B4-BE49-F238E27FC236}">
                  <a16:creationId xmlns:a16="http://schemas.microsoft.com/office/drawing/2014/main" id="{4B6101EB-ACD5-5C99-F9DB-79C5654F0686}"/>
                </a:ext>
              </a:extLst>
            </p:cNvPr>
            <p:cNvSpPr txBox="1"/>
            <p:nvPr/>
          </p:nvSpPr>
          <p:spPr>
            <a:xfrm rot="16200000">
              <a:off x="5247718" y="2325078"/>
              <a:ext cx="3789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25" tIns="45725" rIns="45725" bIns="45725" anchor="t" anchorCtr="0">
              <a:spAutoFit/>
            </a:bodyPr>
            <a:lstStyle/>
            <a:p>
              <a:pPr>
                <a:buSzPts val="700"/>
              </a:pPr>
              <a:r>
                <a:rPr lang="en" sz="900" b="1" dirty="0">
                  <a:latin typeface="Roboto"/>
                  <a:ea typeface="Roboto"/>
                  <a:cs typeface="Roboto"/>
                  <a:sym typeface="Roboto"/>
                </a:rPr>
                <a:t>DoW</a:t>
              </a:r>
              <a:endParaRPr sz="9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9" name="Google Shape;96;p18">
              <a:extLst>
                <a:ext uri="{FF2B5EF4-FFF2-40B4-BE49-F238E27FC236}">
                  <a16:creationId xmlns:a16="http://schemas.microsoft.com/office/drawing/2014/main" id="{8DD2AF33-089B-F072-74E4-3CF06EA5E47D}"/>
                </a:ext>
              </a:extLst>
            </p:cNvPr>
            <p:cNvSpPr txBox="1"/>
            <p:nvPr/>
          </p:nvSpPr>
          <p:spPr>
            <a:xfrm rot="-5400000">
              <a:off x="6489023" y="2351036"/>
              <a:ext cx="7281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25" tIns="45725" rIns="45725" bIns="45725" anchor="t" anchorCtr="0">
              <a:spAutoFit/>
            </a:bodyPr>
            <a:lstStyle/>
            <a:p>
              <a:pPr>
                <a:buSzPts val="700"/>
              </a:pPr>
              <a:r>
                <a:rPr lang="en" sz="900" b="1" dirty="0">
                  <a:latin typeface="Roboto"/>
                  <a:ea typeface="Roboto"/>
                  <a:cs typeface="Roboto"/>
                  <a:sym typeface="Roboto"/>
                </a:rPr>
                <a:t>Commercial</a:t>
              </a:r>
              <a:endParaRPr sz="9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128" name="Picture 127">
            <a:extLst>
              <a:ext uri="{FF2B5EF4-FFF2-40B4-BE49-F238E27FC236}">
                <a16:creationId xmlns:a16="http://schemas.microsoft.com/office/drawing/2014/main" id="{A7DAE284-D3E7-5E94-1AF4-122AC3C839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3331" y="1576426"/>
            <a:ext cx="2209789" cy="1283817"/>
          </a:xfrm>
          <a:prstGeom prst="rect">
            <a:avLst/>
          </a:prstGeom>
        </p:spPr>
      </p:pic>
      <p:grpSp>
        <p:nvGrpSpPr>
          <p:cNvPr id="139" name="Group 138">
            <a:extLst>
              <a:ext uri="{FF2B5EF4-FFF2-40B4-BE49-F238E27FC236}">
                <a16:creationId xmlns:a16="http://schemas.microsoft.com/office/drawing/2014/main" id="{C230A6F0-AE65-C059-0337-9177059A843A}"/>
              </a:ext>
            </a:extLst>
          </p:cNvPr>
          <p:cNvGrpSpPr/>
          <p:nvPr/>
        </p:nvGrpSpPr>
        <p:grpSpPr>
          <a:xfrm>
            <a:off x="4821280" y="1707942"/>
            <a:ext cx="2713384" cy="1196669"/>
            <a:chOff x="1334792" y="738201"/>
            <a:chExt cx="6474416" cy="3667098"/>
          </a:xfrm>
        </p:grpSpPr>
        <p:sp>
          <p:nvSpPr>
            <p:cNvPr id="137" name="Google Shape;95;g3bafd1df118_1_50">
              <a:extLst>
                <a:ext uri="{FF2B5EF4-FFF2-40B4-BE49-F238E27FC236}">
                  <a16:creationId xmlns:a16="http://schemas.microsoft.com/office/drawing/2014/main" id="{24939DC1-8731-7094-6B2C-96BCCE65CC9C}"/>
                </a:ext>
              </a:extLst>
            </p:cNvPr>
            <p:cNvSpPr/>
            <p:nvPr/>
          </p:nvSpPr>
          <p:spPr>
            <a:xfrm>
              <a:off x="1334792" y="738201"/>
              <a:ext cx="6474416" cy="3667098"/>
            </a:xfrm>
            <a:custGeom>
              <a:avLst/>
              <a:gdLst/>
              <a:ahLst/>
              <a:cxnLst/>
              <a:rect l="l" t="t" r="r" b="b"/>
              <a:pathLst>
                <a:path w="8632554" h="4905817" extrusionOk="0">
                  <a:moveTo>
                    <a:pt x="0" y="0"/>
                  </a:moveTo>
                  <a:lnTo>
                    <a:pt x="8632554" y="0"/>
                  </a:lnTo>
                  <a:lnTo>
                    <a:pt x="8632554" y="4905817"/>
                  </a:lnTo>
                  <a:lnTo>
                    <a:pt x="0" y="49058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Google Shape;96;g3bafd1df118_1_50">
              <a:extLst>
                <a:ext uri="{FF2B5EF4-FFF2-40B4-BE49-F238E27FC236}">
                  <a16:creationId xmlns:a16="http://schemas.microsoft.com/office/drawing/2014/main" id="{8843D1CF-7A06-8C8F-1680-73CF20521B4B}"/>
                </a:ext>
              </a:extLst>
            </p:cNvPr>
            <p:cNvSpPr/>
            <p:nvPr/>
          </p:nvSpPr>
          <p:spPr>
            <a:xfrm>
              <a:off x="2111946" y="921928"/>
              <a:ext cx="4970692" cy="3151434"/>
            </a:xfrm>
            <a:custGeom>
              <a:avLst/>
              <a:gdLst/>
              <a:ahLst/>
              <a:cxnLst/>
              <a:rect l="l" t="t" r="r" b="b"/>
              <a:pathLst>
                <a:path w="2339149" h="1443956" extrusionOk="0">
                  <a:moveTo>
                    <a:pt x="5829" y="0"/>
                  </a:moveTo>
                  <a:lnTo>
                    <a:pt x="2333320" y="0"/>
                  </a:lnTo>
                  <a:cubicBezTo>
                    <a:pt x="2336540" y="0"/>
                    <a:pt x="2339149" y="2610"/>
                    <a:pt x="2339149" y="5829"/>
                  </a:cubicBezTo>
                  <a:lnTo>
                    <a:pt x="2339149" y="1438127"/>
                  </a:lnTo>
                  <a:cubicBezTo>
                    <a:pt x="2339149" y="1441347"/>
                    <a:pt x="2336540" y="1443956"/>
                    <a:pt x="2333320" y="1443956"/>
                  </a:cubicBezTo>
                  <a:lnTo>
                    <a:pt x="5829" y="1443956"/>
                  </a:lnTo>
                  <a:cubicBezTo>
                    <a:pt x="2610" y="1443956"/>
                    <a:pt x="0" y="1441347"/>
                    <a:pt x="0" y="1438127"/>
                  </a:cubicBezTo>
                  <a:lnTo>
                    <a:pt x="0" y="5829"/>
                  </a:lnTo>
                  <a:cubicBezTo>
                    <a:pt x="0" y="2610"/>
                    <a:pt x="2610" y="0"/>
                    <a:pt x="5829" y="0"/>
                  </a:cubicBez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 t="-7365" b="-40472"/>
              </a:stretch>
            </a:blipFill>
            <a:ln w="9525" cap="sq" cmpd="sng">
              <a:solidFill>
                <a:srgbClr val="000000"/>
              </a:solidFill>
              <a:prstDash val="solid"/>
              <a:miter lim="0"/>
              <a:headEnd type="none" w="sm" len="sm"/>
              <a:tailEnd type="none" w="sm" len="sm"/>
            </a:ln>
          </p:spPr>
          <p:txBody>
            <a:bodyPr spcFirstLastPara="1" wrap="square" lIns="70025" tIns="70025" rIns="70025" bIns="700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72"/>
                <a:buFont typeface="Arial"/>
                <a:buNone/>
              </a:pPr>
              <a:endParaRPr sz="107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75DBEE25E7DF4B9D6BE891F54E8103" ma:contentTypeVersion="19" ma:contentTypeDescription="Create a new document." ma:contentTypeScope="" ma:versionID="509cd90c178193cd6bb0222502374ecf">
  <xsd:schema xmlns:xsd="http://www.w3.org/2001/XMLSchema" xmlns:xs="http://www.w3.org/2001/XMLSchema" xmlns:p="http://schemas.microsoft.com/office/2006/metadata/properties" xmlns:ns2="6621efc0-e65c-418b-b94a-c0d61191193b" xmlns:ns3="2cc7f50d-830d-4209-a0c8-010ffb9f61c4" targetNamespace="http://schemas.microsoft.com/office/2006/metadata/properties" ma:root="true" ma:fieldsID="214d2921bed6323cc23903bb26c4f55a" ns2:_="" ns3:_="">
    <xsd:import namespace="6621efc0-e65c-418b-b94a-c0d61191193b"/>
    <xsd:import namespace="2cc7f50d-830d-4209-a0c8-010ffb9f61c4"/>
    <xsd:element name="properties">
      <xsd:complexType>
        <xsd:sequence>
          <xsd:element name="documentManagement">
            <xsd:complexType>
              <xsd:all>
                <xsd:element ref="ns2:imagepreview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1efc0-e65c-418b-b94a-c0d61191193b" elementFormDefault="qualified">
    <xsd:import namespace="http://schemas.microsoft.com/office/2006/documentManagement/types"/>
    <xsd:import namespace="http://schemas.microsoft.com/office/infopath/2007/PartnerControls"/>
    <xsd:element name="imagepreview" ma:index="2" nillable="true" ma:displayName="image preview" ma:format="Thumbnail" ma:internalName="imagepreview" ma:readOnly="false">
      <xsd:simpleType>
        <xsd:restriction base="dms:Unknown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c2ee2a2-ecfd-4032-8338-2bd4145f50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7f50d-830d-4209-a0c8-010ffb9f61c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4" nillable="true" ma:displayName="Taxonomy Catch All Column" ma:hidden="true" ma:list="{372d691c-8f0a-4f26-9ca8-3e8661256e2b}" ma:internalName="TaxCatchAll" ma:showField="CatchAllData" ma:web="2cc7f50d-830d-4209-a0c8-010ffb9f61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preview xmlns="6621efc0-e65c-418b-b94a-c0d61191193b" xsi:nil="true"/>
    <TaxCatchAll xmlns="2cc7f50d-830d-4209-a0c8-010ffb9f61c4" xsi:nil="true"/>
    <lcf76f155ced4ddcb4097134ff3c332f xmlns="6621efc0-e65c-418b-b94a-c0d61191193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B12BB4-2090-4BC5-83F8-8E3ED86155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21efc0-e65c-418b-b94a-c0d61191193b"/>
    <ds:schemaRef ds:uri="2cc7f50d-830d-4209-a0c8-010ffb9f61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7F8A22-AF24-42B1-B3D5-4A51B275B5C9}">
  <ds:schemaRefs>
    <ds:schemaRef ds:uri="http://schemas.microsoft.com/office/2006/metadata/properties"/>
    <ds:schemaRef ds:uri="http://schemas.microsoft.com/office/infopath/2007/PartnerControls"/>
    <ds:schemaRef ds:uri="6621efc0-e65c-418b-b94a-c0d61191193b"/>
    <ds:schemaRef ds:uri="2cc7f50d-830d-4209-a0c8-010ffb9f61c4"/>
  </ds:schemaRefs>
</ds:datastoreItem>
</file>

<file path=customXml/itemProps3.xml><?xml version="1.0" encoding="utf-8"?>
<ds:datastoreItem xmlns:ds="http://schemas.openxmlformats.org/officeDocument/2006/customXml" ds:itemID="{61B02E84-FFAC-4144-AF6A-33FDF55A6C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3122</TotalTime>
  <Words>188</Words>
  <Application>Microsoft Office PowerPoint</Application>
  <PresentationFormat>On-screen Show (16:9)</PresentationFormat>
  <Paragraphs>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Roboto</vt:lpstr>
      <vt:lpstr>Roboto Mono</vt:lpstr>
      <vt:lpstr>Simple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Belaire, Candice</dc:creator>
  <cp:lastModifiedBy>Mandy Mock</cp:lastModifiedBy>
  <cp:revision>3</cp:revision>
  <dcterms:modified xsi:type="dcterms:W3CDTF">2026-08-07T01:19:23Z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0x0101007A75DBEE25E7DF4B9D6BE891F54E8103</vt:lpwstr>
  </property>
</Properties>
</file>