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4"/>
    <p:sldMasterId id="2147483671" r:id="rId5"/>
  </p:sldMasterIdLst>
  <p:notesMasterIdLst>
    <p:notesMasterId r:id="rId7"/>
  </p:notesMasterIdLst>
  <p:sldIdLst>
    <p:sldId id="256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468" y="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2c8744fd2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22c8744fd2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 descr="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581" y="58313"/>
            <a:ext cx="1235869" cy="66010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/>
          <p:nvPr/>
        </p:nvSpPr>
        <p:spPr>
          <a:xfrm>
            <a:off x="621103" y="626852"/>
            <a:ext cx="3918838" cy="297898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88900" marR="0" lvl="0" indent="-889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PROBLEM STATEMENT</a:t>
            </a:r>
          </a:p>
          <a:p>
            <a:pPr marL="88900" marR="0" lvl="0" indent="-8890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900" b="1" dirty="0">
              <a:solidFill>
                <a:schemeClr val="dk1"/>
              </a:solidFill>
            </a:endParaRPr>
          </a:p>
          <a:p>
            <a:r>
              <a:rPr lang="en-US" sz="900" dirty="0"/>
              <a:t>Defense and industrial organizations operate complex physical environments where critical information is often fragmented across drawings, 3D models, sensor systems, databases, imagery, documents, and institutional knowledge.</a:t>
            </a:r>
          </a:p>
          <a:p>
            <a:endParaRPr lang="en-US" sz="900" dirty="0"/>
          </a:p>
          <a:p>
            <a:r>
              <a:rPr lang="en-US" sz="900" dirty="0"/>
              <a:t>Planning, transportability assessment, facility management, training, logistics, and operational analysis can still depend on manual measurements, physical site visits, disconnected applications, and time-intensive interpretation of data.</a:t>
            </a:r>
          </a:p>
          <a:p>
            <a:endParaRPr lang="en-US" sz="900" dirty="0"/>
          </a:p>
          <a:p>
            <a:r>
              <a:rPr lang="en-US" sz="900" dirty="0"/>
              <a:t>The result is slower decision-making, increased cost and travel, limited situational awareness, duplicated effort, and difficulty maintaining an accurate understanding of changing assets and environments.</a:t>
            </a:r>
          </a:p>
          <a:p>
            <a:endParaRPr lang="en-US" sz="900" dirty="0"/>
          </a:p>
          <a:p>
            <a:r>
              <a:rPr lang="en-US" sz="900" dirty="0"/>
              <a:t>Organizations need a secure digital operating environment that connects physical reality, operational data, and AI to support faster, better-informed decisions.</a:t>
            </a:r>
          </a:p>
          <a:p>
            <a:endParaRPr sz="900" dirty="0"/>
          </a:p>
          <a:p>
            <a:pPr marL="88900" marR="0" lvl="0" indent="-8890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5"/>
          <p:cNvSpPr/>
          <p:nvPr/>
        </p:nvSpPr>
        <p:spPr>
          <a:xfrm>
            <a:off x="621103" y="3686355"/>
            <a:ext cx="3922323" cy="1350568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88900" marR="0" lvl="0" indent="-889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TECHNOLOGY SOLUTION</a:t>
            </a:r>
            <a:endParaRPr sz="900" dirty="0"/>
          </a:p>
          <a:p>
            <a:pPr lvl="0">
              <a:lnSpc>
                <a:spcPct val="90000"/>
              </a:lnSpc>
              <a:buClr>
                <a:schemeClr val="dk1"/>
              </a:buClr>
              <a:buSzPts val="900"/>
            </a:pPr>
            <a:r>
              <a:rPr lang="en-US" sz="900" dirty="0"/>
              <a:t>Design Mill’s </a:t>
            </a:r>
            <a:r>
              <a:rPr lang="en-US" sz="900" dirty="0" err="1"/>
              <a:t>ViPr</a:t>
            </a:r>
            <a:r>
              <a:rPr lang="en-US" sz="900" dirty="0"/>
              <a:t> platform is a secure, cloud-based digital twin solution that combines reality capture, 3D models, geospatial data, IoT, enterprise information, and AI into a shared operational environment. </a:t>
            </a:r>
            <a:r>
              <a:rPr lang="en-US" sz="900" dirty="0" err="1"/>
              <a:t>ViPr</a:t>
            </a:r>
            <a:r>
              <a:rPr lang="en-US" sz="900" dirty="0"/>
              <a:t> enables users to visualize and analyze real-world assets, perform fit, collision, clearance, routing, and spatial analysis, and remotely assess facilities and equipment. AI adds asset- and location-aware search, analysis, and decision support across approved operational data, helping users turn complex physical and digital information into faster, more actionable insight.</a:t>
            </a:r>
            <a:endParaRPr sz="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5"/>
          <p:cNvSpPr/>
          <p:nvPr/>
        </p:nvSpPr>
        <p:spPr>
          <a:xfrm>
            <a:off x="4600575" y="626853"/>
            <a:ext cx="4267379" cy="2978989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88900" marR="0" lvl="0" indent="-889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BENEFITS</a:t>
            </a:r>
            <a:endParaRPr sz="900" dirty="0"/>
          </a:p>
          <a:p>
            <a:r>
              <a:rPr lang="en-US" sz="900" dirty="0" err="1"/>
              <a:t>ViPr</a:t>
            </a:r>
            <a:r>
              <a:rPr lang="en-US" sz="900" dirty="0"/>
              <a:t> transforms physical environments and operational information into an interactive, AI-enabled digital twin that can be accessed remotely by engineers, planners, operators, maintainers, and decision-makers.</a:t>
            </a:r>
          </a:p>
          <a:p>
            <a:r>
              <a:rPr lang="en-US" sz="900" dirty="0"/>
              <a:t>The platform enables organizations to:</a:t>
            </a:r>
          </a:p>
          <a:p>
            <a:pPr marL="57150" lvl="0" indent="-57150">
              <a:buFont typeface="Arial" panose="020B0604020202020204" pitchFamily="34" charset="0"/>
              <a:buChar char="•"/>
            </a:pPr>
            <a:r>
              <a:rPr lang="en-US" sz="900" dirty="0"/>
              <a:t>Improve mission planning, logistics, readiness, and transportability</a:t>
            </a:r>
          </a:p>
          <a:p>
            <a:pPr marL="57150" lvl="0" indent="-57150">
              <a:buFont typeface="Arial" panose="020B0604020202020204" pitchFamily="34" charset="0"/>
              <a:buChar char="•"/>
            </a:pPr>
            <a:r>
              <a:rPr lang="en-US" sz="900" dirty="0"/>
              <a:t>Reduce physical site visits, manual measurements, travel, and operational disruption</a:t>
            </a:r>
          </a:p>
          <a:p>
            <a:pPr marL="57150" lvl="0" indent="-57150">
              <a:buFont typeface="Arial" panose="020B0604020202020204" pitchFamily="34" charset="0"/>
              <a:buChar char="•"/>
            </a:pPr>
            <a:r>
              <a:rPr lang="en-US" sz="900" dirty="0"/>
              <a:t>Visualize facilities, equipment, infrastructure, and mission assets remotely</a:t>
            </a:r>
          </a:p>
          <a:p>
            <a:pPr marL="57150" lvl="0" indent="-57150">
              <a:buFont typeface="Arial" panose="020B0604020202020204" pitchFamily="34" charset="0"/>
              <a:buChar char="•"/>
            </a:pPr>
            <a:r>
              <a:rPr lang="en-US" sz="900" dirty="0"/>
              <a:t>Perform precise 3D fit, clearance, collision, routing, and spatial analysis</a:t>
            </a:r>
          </a:p>
          <a:p>
            <a:pPr marL="57150" lvl="0" indent="-57150">
              <a:buFont typeface="Arial" panose="020B0604020202020204" pitchFamily="34" charset="0"/>
              <a:buChar char="•"/>
            </a:pPr>
            <a:r>
              <a:rPr lang="en-US" sz="900" dirty="0"/>
              <a:t>Connect IoT, operational systems, documents, imagery, and asset information into a common environment</a:t>
            </a:r>
          </a:p>
          <a:p>
            <a:pPr marL="57150" lvl="0" indent="-57150">
              <a:buFont typeface="Arial" panose="020B0604020202020204" pitchFamily="34" charset="0"/>
              <a:buChar char="•"/>
            </a:pPr>
            <a:r>
              <a:rPr lang="en-US" sz="900" dirty="0"/>
              <a:t>Use AI to search, summarize, analyze, and reason across approved operational information</a:t>
            </a:r>
          </a:p>
          <a:p>
            <a:pPr marL="57150" lvl="0" indent="-57150">
              <a:buFont typeface="Arial" panose="020B0604020202020204" pitchFamily="34" charset="0"/>
              <a:buChar char="•"/>
            </a:pPr>
            <a:r>
              <a:rPr lang="en-US" sz="900" dirty="0"/>
              <a:t>Preserve institutional knowledge and accelerate training</a:t>
            </a:r>
          </a:p>
          <a:p>
            <a:pPr marL="57150" lvl="0" indent="-57150">
              <a:buFont typeface="Arial" panose="020B0604020202020204" pitchFamily="34" charset="0"/>
              <a:buChar char="•"/>
            </a:pPr>
            <a:r>
              <a:rPr lang="en-US" sz="900" dirty="0"/>
              <a:t>Improve asset utilization, facility planning, workflow efficiency, and lifecycle decisions</a:t>
            </a:r>
          </a:p>
          <a:p>
            <a:pPr marL="57150" lvl="0" indent="-57150">
              <a:buFont typeface="Arial" panose="020B0604020202020204" pitchFamily="34" charset="0"/>
              <a:buChar char="•"/>
            </a:pPr>
            <a:r>
              <a:rPr lang="en-US" sz="900" dirty="0"/>
              <a:t>Create a scalable foundation for continued AI, automation, and digital transformation</a:t>
            </a:r>
          </a:p>
          <a:p>
            <a:r>
              <a:rPr lang="en-US" sz="900" dirty="0"/>
              <a:t>This moves the digital twin beyond visualization into a decision-support environment for real-world operations.</a:t>
            </a:r>
          </a:p>
        </p:txBody>
      </p:sp>
      <p:sp>
        <p:nvSpPr>
          <p:cNvPr id="133" name="Google Shape;133;p25"/>
          <p:cNvSpPr/>
          <p:nvPr/>
        </p:nvSpPr>
        <p:spPr>
          <a:xfrm>
            <a:off x="4600576" y="3682414"/>
            <a:ext cx="4267378" cy="1350568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88900" marR="0" lvl="0" indent="-889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GRAPHIC</a:t>
            </a:r>
            <a:endParaRPr sz="1100" dirty="0"/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</p:txBody>
      </p:sp>
      <p:sp>
        <p:nvSpPr>
          <p:cNvPr id="134" name="Google Shape;134;p25"/>
          <p:cNvSpPr txBox="1"/>
          <p:nvPr/>
        </p:nvSpPr>
        <p:spPr>
          <a:xfrm>
            <a:off x="3125478" y="171450"/>
            <a:ext cx="2828925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 Mill, Inc.</a:t>
            </a:r>
          </a:p>
          <a:p>
            <a:pPr lvl="0" algn="ctr"/>
            <a:r>
              <a:rPr lang="en-US"/>
              <a:t>Digital Twins with AI</a:t>
            </a:r>
            <a:endParaRPr sz="1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C1B4D4-C41E-D720-23A6-F8E908818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2331" y="3977025"/>
            <a:ext cx="1380675" cy="9145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preview xmlns="6621efc0-e65c-418b-b94a-c0d61191193b" xsi:nil="true"/>
    <TaxCatchAll xmlns="2cc7f50d-830d-4209-a0c8-010ffb9f61c4" xsi:nil="true"/>
    <lcf76f155ced4ddcb4097134ff3c332f xmlns="6621efc0-e65c-418b-b94a-c0d61191193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75DBEE25E7DF4B9D6BE891F54E8103" ma:contentTypeVersion="19" ma:contentTypeDescription="Create a new document." ma:contentTypeScope="" ma:versionID="509cd90c178193cd6bb0222502374ecf">
  <xsd:schema xmlns:xsd="http://www.w3.org/2001/XMLSchema" xmlns:xs="http://www.w3.org/2001/XMLSchema" xmlns:p="http://schemas.microsoft.com/office/2006/metadata/properties" xmlns:ns2="6621efc0-e65c-418b-b94a-c0d61191193b" xmlns:ns3="2cc7f50d-830d-4209-a0c8-010ffb9f61c4" targetNamespace="http://schemas.microsoft.com/office/2006/metadata/properties" ma:root="true" ma:fieldsID="214d2921bed6323cc23903bb26c4f55a" ns2:_="" ns3:_="">
    <xsd:import namespace="6621efc0-e65c-418b-b94a-c0d61191193b"/>
    <xsd:import namespace="2cc7f50d-830d-4209-a0c8-010ffb9f61c4"/>
    <xsd:element name="properties">
      <xsd:complexType>
        <xsd:sequence>
          <xsd:element name="documentManagement">
            <xsd:complexType>
              <xsd:all>
                <xsd:element ref="ns2:imagepreview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1efc0-e65c-418b-b94a-c0d61191193b" elementFormDefault="qualified">
    <xsd:import namespace="http://schemas.microsoft.com/office/2006/documentManagement/types"/>
    <xsd:import namespace="http://schemas.microsoft.com/office/infopath/2007/PartnerControls"/>
    <xsd:element name="imagepreview" ma:index="2" nillable="true" ma:displayName="image preview" ma:format="Thumbnail" ma:internalName="imagepreview" ma:readOnly="false">
      <xsd:simpleType>
        <xsd:restriction base="dms:Unknown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hidden="true" ma:internalName="MediaServiceAutoTags" ma:readOnly="true">
      <xsd:simpleType>
        <xsd:restriction base="dms:Text"/>
      </xsd:simpleType>
    </xsd:element>
    <xsd:element name="MediaServiceLocation" ma:index="14" nillable="true" ma:displayName="Location" ma:hidden="true" ma:internalName="MediaServiceLocation" ma:readOnly="true">
      <xsd:simpleType>
        <xsd:restriction base="dms:Text"/>
      </xsd:simpleType>
    </xsd:element>
    <xsd:element name="MediaServiceOCR" ma:index="15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hidden="true" ma:internalName="MediaServiceKeyPoint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c2ee2a2-ecfd-4032-8338-2bd4145f50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c7f50d-830d-4209-a0c8-010ffb9f61c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4" nillable="true" ma:displayName="Taxonomy Catch All Column" ma:hidden="true" ma:list="{372d691c-8f0a-4f26-9ca8-3e8661256e2b}" ma:internalName="TaxCatchAll" ma:showField="CatchAllData" ma:web="2cc7f50d-830d-4209-a0c8-010ffb9f61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B02E84-FFAC-4144-AF6A-33FDF55A6C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7F8A22-AF24-42B1-B3D5-4A51B275B5C9}">
  <ds:schemaRefs>
    <ds:schemaRef ds:uri="http://schemas.microsoft.com/office/2006/metadata/properties"/>
    <ds:schemaRef ds:uri="http://schemas.microsoft.com/office/infopath/2007/PartnerControls"/>
    <ds:schemaRef ds:uri="6621efc0-e65c-418b-b94a-c0d61191193b"/>
    <ds:schemaRef ds:uri="2cc7f50d-830d-4209-a0c8-010ffb9f61c4"/>
  </ds:schemaRefs>
</ds:datastoreItem>
</file>

<file path=customXml/itemProps3.xml><?xml version="1.0" encoding="utf-8"?>
<ds:datastoreItem xmlns:ds="http://schemas.openxmlformats.org/officeDocument/2006/customXml" ds:itemID="{3CB12BB4-2090-4BC5-83F8-8E3ED86155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21efc0-e65c-418b-b94a-c0d61191193b"/>
    <ds:schemaRef ds:uri="2cc7f50d-830d-4209-a0c8-010ffb9f61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399</Words>
  <Application>Microsoft Office PowerPoint</Application>
  <PresentationFormat>On-screen Show (16:9)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Simple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Belaire, Candice</dc:creator>
  <cp:lastModifiedBy>Shonnan Kozuch</cp:lastModifiedBy>
  <cp:revision>3</cp:revision>
  <dcterms:modified xsi:type="dcterms:W3CDTF">2026-08-14T16:39:38Z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0x0101007A75DBEE25E7DF4B9D6BE891F54E8103</vt:lpwstr>
  </property>
</Properties>
</file>